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Inter SemiBold"/>
      <p:regular r:id="rId11"/>
      <p:bold r:id="rId12"/>
      <p:italic r:id="rId13"/>
      <p:boldItalic r:id="rId14"/>
    </p:embeddedFont>
    <p:embeddedFont>
      <p:font typeface="Inter Light"/>
      <p:regular r:id="rId15"/>
      <p:bold r:id="rId16"/>
      <p:italic r:id="rId17"/>
      <p:boldItalic r:id="rId18"/>
    </p:embeddedFont>
    <p:embeddedFont>
      <p:font typeface="Gowun Batang"/>
      <p:regular r:id="rId19"/>
      <p:bold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Inter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GowunBatang-bold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26" Type="http://schemas.openxmlformats.org/officeDocument/2006/relationships/font" Target="fonts/InterMedium-bold.fntdata"/><Relationship Id="rId25" Type="http://schemas.openxmlformats.org/officeDocument/2006/relationships/font" Target="fonts/InterMedium-regular.fntdata"/><Relationship Id="rId28" Type="http://schemas.openxmlformats.org/officeDocument/2006/relationships/font" Target="fonts/InterMedium-boldItalic.fntdata"/><Relationship Id="rId27" Type="http://schemas.openxmlformats.org/officeDocument/2006/relationships/font" Target="fonts/InterMedium-italic.fntdata"/><Relationship Id="rId11" Type="http://schemas.openxmlformats.org/officeDocument/2006/relationships/font" Target="fonts/InterSemiBold-regular.fntdata"/><Relationship Id="rId10" Type="http://schemas.openxmlformats.org/officeDocument/2006/relationships/slide" Target="slides/slide5.xml"/><Relationship Id="rId13" Type="http://schemas.openxmlformats.org/officeDocument/2006/relationships/font" Target="fonts/InterSemiBold-italic.fntdata"/><Relationship Id="rId12" Type="http://schemas.openxmlformats.org/officeDocument/2006/relationships/font" Target="fonts/InterSemiBold-bold.fntdata"/><Relationship Id="rId15" Type="http://schemas.openxmlformats.org/officeDocument/2006/relationships/font" Target="fonts/InterLight-regular.fntdata"/><Relationship Id="rId14" Type="http://schemas.openxmlformats.org/officeDocument/2006/relationships/font" Target="fonts/InterSemiBold-boldItalic.fntdata"/><Relationship Id="rId17" Type="http://schemas.openxmlformats.org/officeDocument/2006/relationships/font" Target="fonts/InterLight-italic.fntdata"/><Relationship Id="rId16" Type="http://schemas.openxmlformats.org/officeDocument/2006/relationships/font" Target="fonts/InterLight-bold.fntdata"/><Relationship Id="rId19" Type="http://schemas.openxmlformats.org/officeDocument/2006/relationships/font" Target="fonts/GowunBatang-regular.fntdata"/><Relationship Id="rId18" Type="http://schemas.openxmlformats.org/officeDocument/2006/relationships/font" Target="fonts/Int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93dc98c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393dc98c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93dc98c505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393dc98c505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93dc98c505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93dc98c505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93dc98c505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93dc98c505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93dc98c505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93dc98c505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9" name="Google Shape;219;p11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2" name="Google Shape;222;p11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3" name="Google Shape;223;p11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5" name="Google Shape;225;p11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11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7" name="Google Shape;227;p11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9" name="Google Shape;229;p11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11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11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11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4" name="Google Shape;234;p11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5" name="Google Shape;235;p11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6" name="Google Shape;236;p11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1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1" name="Google Shape;241;p11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2" name="Google Shape;242;p11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3" name="Google Shape;243;p11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5" name="Google Shape;245;p11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46" name="Google Shape;246;p11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47" name="Google Shape;247;p1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1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1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11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5" name="Google Shape;255;p11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11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2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0" name="Google Shape;260;p1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2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6" name="Google Shape;276;p12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7" name="Google Shape;277;p12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8" name="Google Shape;278;p12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79" name="Google Shape;279;p12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288" name="Google Shape;288;p1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3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1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2" name="Google Shape;292;p13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3" name="Google Shape;293;p13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13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3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9" name="Google Shape;299;p13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0" name="Google Shape;300;p13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1" name="Google Shape;301;p13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2" name="Google Shape;302;p13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06" name="Google Shape;306;p1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p1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9" name="Google Shape;309;p1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10" name="Google Shape;310;p1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15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0" name="Google Shape;320;p15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21" name="Google Shape;321;p15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22" name="Google Shape;322;p1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5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0" name="Google Shape;330;p1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7" name="Google Shape;337;p1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8" name="Google Shape;338;p1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9" name="Google Shape;339;p1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40" name="Google Shape;340;p1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17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46" name="Google Shape;346;p17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0" name="Google Shape;350;p18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51" name="Google Shape;351;p18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2" name="Google Shape;352;p1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3" name="Google Shape;353;p18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18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6" name="Google Shape;356;p18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57" name="Google Shape;357;p18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58" name="Google Shape;358;p1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18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4" name="Google Shape;364;p18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6" name="Google Shape;366;p18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368" name="Google Shape;368;p18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3" name="Google Shape;373;p18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376" name="Google Shape;376;p19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19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19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0" name="Google Shape;380;p1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19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7" name="Google Shape;387;p19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1" name="Google Shape;391;p19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9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19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19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19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2" name="Google Shape;402;p19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3" name="Google Shape;403;p19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05" name="Google Shape;405;p19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20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9" name="Google Shape;409;p20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14" name="Google Shape;414;p20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5" name="Google Shape;415;p20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0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8" name="Google Shape;418;p2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9" name="Google Shape;419;p2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20" name="Google Shape;420;p2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2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20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24" name="Google Shape;424;p20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8" name="Google Shape;428;p20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p20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p20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1" name="Google Shape;431;p20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20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8" name="Google Shape;28;p3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0" name="Google Shape;30;p3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5" name="Google Shape;435;p21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21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7" name="Google Shape;437;p21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39" name="Google Shape;439;p21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0" name="Google Shape;440;p21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1" name="Google Shape;441;p21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49" name="Google Shape;449;p21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0" name="Google Shape;450;p21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1" name="Google Shape;451;p21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2" name="Google Shape;452;p21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3" name="Google Shape;453;p21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4" name="Google Shape;454;p21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55" name="Google Shape;455;p21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56" name="Google Shape;456;p21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1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58" name="Google Shape;458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21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3" name="Google Shape;463;p21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64" name="Google Shape;464;p21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1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1" name="Google Shape;471;p22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2" name="Google Shape;472;p22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73" name="Google Shape;473;p22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22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5" name="Google Shape;475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478" name="Google Shape;478;p2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22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2" name="Google Shape;482;p22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83" name="Google Shape;483;p22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484" name="Google Shape;484;p22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5" name="Google Shape;485;p22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3" name="Google Shape;493;p22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94" name="Google Shape;494;p22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22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22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22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22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22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0" name="Google Shape;500;p22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22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22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22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22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22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8" name="Google Shape;508;p23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09" name="Google Shape;509;p23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0" name="Google Shape;510;p23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11" name="Google Shape;511;p23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2" name="Google Shape;512;p23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23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4" name="Google Shape;514;p23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5" name="Google Shape;515;p23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3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23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18" name="Google Shape;518;p23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23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20" name="Google Shape;520;p23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3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23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3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24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24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9" name="Google Shape;529;p24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30" name="Google Shape;530;p2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2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2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4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36" name="Google Shape;536;p24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24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4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5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41" name="Google Shape;541;p25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25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25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25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25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25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25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8" name="Google Shape;548;p25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25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26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52" name="Google Shape;55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556" name="Google Shape;556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7" name="Google Shape;557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9" name="Google Shape;559;p26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560" name="Google Shape;560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1" name="Google Shape;561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564" name="Google Shape;564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7" name="Google Shape;567;p26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568" name="Google Shape;568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1" name="Google Shape;571;p26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572" name="Google Shape;572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3" name="Google Shape;573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75" name="Google Shape;575;p2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6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581" name="Google Shape;581;p26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26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8" name="Google Shape;588;p26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89" name="Google Shape;589;p26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0" name="Google Shape;590;p26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91" name="Google Shape;591;p26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7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594" name="Google Shape;594;p2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5" name="Google Shape;595;p2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97" name="Google Shape;597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598" name="Google Shape;598;p2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2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04" name="Google Shape;604;p27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07" name="Google Shape;607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14" name="Google Shape;614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2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0" name="Google Shape;620;p2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21" name="Google Shape;621;p2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0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24" name="Google Shape;624;p30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30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30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0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30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30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30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1" name="Google Shape;631;p30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30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30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30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8" name="Google Shape;48;p4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0" name="Google Shape;50;p4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1" name="Google Shape;51;p4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3" name="Google Shape;53;p4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4" name="Google Shape;54;p4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31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31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31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31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31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31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31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31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32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32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0" name="Google Shape;650;p32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32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32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2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2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32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3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3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3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3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3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3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3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8" name="Google Shape;668;p33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33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3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1" name="Google Shape;671;p3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3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3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3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77" name="Google Shape;677;p3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4" name="Google Shape;684;p35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5" name="Google Shape;685;p35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686" name="Google Shape;686;p35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687" name="Google Shape;687;p35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35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0" name="Google Shape;690;p35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1" name="Google Shape;691;p35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2" name="Google Shape;692;p35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5" name="Google Shape;695;p35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35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35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35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9" name="Google Shape;699;p35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5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5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5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35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p35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5" name="Google Shape;705;p35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6" name="Google Shape;706;p35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07" name="Google Shape;707;p3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3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3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6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15" name="Google Shape;715;p3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6" name="Google Shape;716;p3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8" name="Google Shape;718;p36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36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20" name="Google Shape;720;p36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36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3" name="Google Shape;723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6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37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31" name="Google Shape;731;p3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2" name="Google Shape;732;p3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34" name="Google Shape;734;p37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7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p37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37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3" name="Google Shape;743;p37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8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46" name="Google Shape;746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7" name="Google Shape;747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9" name="Google Shape;749;p38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38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38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757" name="Google Shape;757;p38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8" name="Google Shape;758;p38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9" name="Google Shape;759;p3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0" name="Google Shape;760;p38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1" name="Google Shape;761;p38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62" name="Google Shape;762;p38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3" name="Google Shape;763;p38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66" name="Google Shape;766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7" name="Google Shape;767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9" name="Google Shape;769;p3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70" name="Google Shape;770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4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78" name="Google Shape;778;p4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9" name="Google Shape;779;p4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4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81" name="Google Shape;781;p4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82" name="Google Shape;782;p4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4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89" name="Google Shape;789;p4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90" name="Google Shape;790;p4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4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3" name="Google Shape;793;p4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4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6" name="Google Shape;796;p4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797" name="Google Shape;797;p4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3" name="Google Shape;803;p41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06" name="Google Shape;806;p4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4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09" name="Google Shape;809;p4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0" name="Google Shape;810;p4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2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4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8" name="Google Shape;818;p4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9" name="Google Shape;819;p4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0" name="Google Shape;820;p42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3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4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4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44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36" name="Google Shape;836;p4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4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45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4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45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2" name="Google Shape;842;p4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43" name="Google Shape;843;p4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6" name="Google Shape;846;p4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4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4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9" name="Google Shape;849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46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53" name="Google Shape;853;p46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46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855" name="Google Shape;855;p46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58" name="Google Shape;858;p4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4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1" name="Google Shape;861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4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47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7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4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4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8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4" name="Google Shape;874;p4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49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49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1" name="Google Shape;881;p4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2" name="Google Shape;882;p49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3" name="Google Shape;883;p49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0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86" name="Google Shape;886;p50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7" name="Google Shape;887;p50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8" name="Google Shape;888;p50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9" name="Google Shape;889;p50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0" name="Google Shape;890;p50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50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50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50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4" name="Google Shape;894;p50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5" name="Google Shape;895;p50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6" name="Google Shape;896;p50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7" name="Google Shape;897;p50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8" name="Google Shape;898;p50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899" name="Google Shape;899;p50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1" name="Google Shape;901;p50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50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3" name="Google Shape;903;p50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04" name="Google Shape;904;p50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05" name="Google Shape;905;p5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0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11" name="Google Shape;911;p50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3" name="Google Shape;913;p50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0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5" name="Google Shape;915;p50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50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17" name="Google Shape;917;p50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50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19" name="Google Shape;919;p50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50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2" name="Google Shape;82;p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84" name="Google Shape;84;p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6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6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6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6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6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6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6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23" name="Google Shape;923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26" name="Google Shape;926;p51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7" name="Google Shape;927;p51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51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51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0" name="Google Shape;930;p51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1" name="Google Shape;931;p51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1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3" name="Google Shape;933;p51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51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51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51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51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51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1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51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51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51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51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4" name="Google Shape;944;p51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51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6" name="Google Shape;946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51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51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1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51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5" name="Google Shape;955;p51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6" name="Google Shape;956;p51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51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51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59" name="Google Shape;959;p51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0" name="Google Shape;960;p51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1" name="Google Shape;961;p51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62" name="Google Shape;962;p51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5" name="Google Shape;965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6" name="Google Shape;966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8" name="Google Shape;968;p52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69" name="Google Shape;969;p52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70" name="Google Shape;970;p52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52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2" name="Google Shape;972;p52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73" name="Google Shape;973;p5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74" name="Google Shape;974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52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52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1" name="Google Shape;981;p52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82" name="Google Shape;982;p52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3" name="Google Shape;983;p52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4" name="Google Shape;984;p52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5" name="Google Shape;985;p52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6" name="Google Shape;986;p52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87" name="Google Shape;987;p52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8" name="Google Shape;988;p52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989" name="Google Shape;989;p52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990" name="Google Shape;990;p52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53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4" name="Google Shape;994;p53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53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6" name="Google Shape;996;p53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7" name="Google Shape;997;p53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8" name="Google Shape;998;p5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999" name="Google Shape;999;p5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5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5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53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5" name="Google Shape;1005;p53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6" name="Google Shape;1006;p53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9" name="Google Shape;1009;p54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0" name="Google Shape;1010;p54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1" name="Google Shape;1011;p54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12" name="Google Shape;1012;p54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3" name="Google Shape;1013;p54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54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5" name="Google Shape;1015;p54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16" name="Google Shape;1016;p54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54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4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p54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0" name="Google Shape;1020;p54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4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22" name="Google Shape;1022;p5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54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7" name="Google Shape;1027;p5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28" name="Google Shape;1028;p5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55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3" name="Google Shape;1033;p5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5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5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8" name="Google Shape;1038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5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4" name="Google Shape;1044;p57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5" name="Google Shape;1045;p57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46" name="Google Shape;1046;p57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57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57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9" name="Google Shape;1049;p57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2" name="Google Shape;1052;p58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53" name="Google Shape;1053;p5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54" name="Google Shape;1054;p5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5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5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59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" name="Google Shape;1063;p5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5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5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6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6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2" name="Google Shape;1072;p6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5" name="Google Shape;1075;p6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6" name="Google Shape;1076;p6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7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" name="Google Shape;117;p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7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79" name="Google Shape;107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6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84" name="Google Shape;1084;p6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5" name="Google Shape;1085;p61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088" name="Google Shape;1088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2" name="Google Shape;1092;p6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093" name="Google Shape;1093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2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95" name="Google Shape;1095;p6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6" name="Google Shape;1096;p6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62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63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00" name="Google Shape;1100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1" name="Google Shape;1101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3" name="Google Shape;1103;p63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04" name="Google Shape;1104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5" name="Google Shape;1105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63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8" name="Google Shape;1108;p63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11" name="Google Shape;111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3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63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7" name="Google Shape;1117;p63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18" name="Google Shape;1118;p63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19" name="Google Shape;1119;p63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64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22" name="Google Shape;1122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3" name="Google Shape;1123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4" name="Google Shape;1124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5" name="Google Shape;1125;p64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26" name="Google Shape;1126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7" name="Google Shape;1127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9" name="Google Shape;1129;p64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0" name="Google Shape;1130;p64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31" name="Google Shape;1131;p64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2" name="Google Shape;1132;p64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4" name="Google Shape;1134;p6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35" name="Google Shape;1135;p64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36" name="Google Shape;1136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4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64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2" name="Google Shape;1142;p64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3" name="Google Shape;1143;p64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44" name="Google Shape;1144;p64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47" name="Google Shape;1147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8" name="Google Shape;1148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51" name="Google Shape;1151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2" name="Google Shape;1152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55" name="Google Shape;1155;p6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6" name="Google Shape;1156;p6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8" name="Google Shape;1158;p6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59" name="Google Shape;1159;p65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0" name="Google Shape;1160;p65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1" name="Google Shape;1161;p65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65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64" name="Google Shape;1164;p6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6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6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6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65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70" name="Google Shape;1170;p6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65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2" name="Google Shape;1172;p65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73" name="Google Shape;1173;p65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66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76" name="Google Shape;1176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7" name="Google Shape;1177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9" name="Google Shape;1179;p66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80" name="Google Shape;1180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184" name="Google Shape;1184;p6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6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87" name="Google Shape;1187;p66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188" name="Google Shape;1188;p66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89" name="Google Shape;1189;p66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0" name="Google Shape;1190;p66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91" name="Google Shape;1191;p66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92" name="Google Shape;1192;p66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3" name="Google Shape;1193;p6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6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6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6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8" name="Google Shape;1198;p66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199" name="Google Shape;1199;p6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66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1" name="Google Shape;1201;p66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2" name="Google Shape;1202;p66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03" name="Google Shape;1203;p66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4" name="Google Shape;1204;p66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05" name="Google Shape;1205;p66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7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08" name="Google Shape;1208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0" name="Google Shape;1210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1" name="Google Shape;1211;p67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12" name="Google Shape;1212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3" name="Google Shape;1213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16" name="Google Shape;1216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8" name="Google Shape;1218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9" name="Google Shape;1219;p67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0" name="Google Shape;1220;p67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1" name="Google Shape;1221;p67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2" name="Google Shape;1222;p67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23" name="Google Shape;1223;p67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24" name="Google Shape;1224;p67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25" name="Google Shape;1225;p6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6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6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28" name="Google Shape;1228;p67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9" name="Google Shape;1229;p67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0" name="Google Shape;1230;p67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31" name="Google Shape;1231;p6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6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6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6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8" name="Google Shape;1238;p67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39" name="Google Shape;1239;p67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0" name="Google Shape;1240;p67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1" name="Google Shape;1241;p67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8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44" name="Google Shape;1244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5" name="Google Shape;1245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47" name="Google Shape;1247;p68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48" name="Google Shape;1248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9" name="Google Shape;1249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1" name="Google Shape;1251;p68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52" name="Google Shape;1252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3" name="Google Shape;1253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5" name="Google Shape;1255;p68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56" name="Google Shape;1256;p6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7" name="Google Shape;1257;p6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59" name="Google Shape;1259;p68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0" name="Google Shape;1260;p68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1" name="Google Shape;1261;p68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2" name="Google Shape;1262;p68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3" name="Google Shape;1263;p68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4" name="Google Shape;1264;p68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66" name="Google Shape;1266;p68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67" name="Google Shape;1267;p6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3" name="Google Shape;1273;p6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74" name="Google Shape;1274;p68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5" name="Google Shape;1275;p68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6" name="Google Shape;1276;p68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7" name="Google Shape;1277;p68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78" name="Google Shape;1278;p68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9" name="Google Shape;1279;p68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0" name="Google Shape;1280;p68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9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83" name="Google Shape;1283;p6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84" name="Google Shape;1284;p6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5" name="Google Shape;1285;p6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6" name="Google Shape;1286;p6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6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6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291" name="Google Shape;1291;p7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292" name="Google Shape;1292;p7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3" name="Google Shape;1293;p7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7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8" name="Google Shape;1298;p70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9" name="Google Shape;1299;p70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28" name="Google Shape;128;p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31" name="Google Shape;131;p8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3" name="Google Shape;133;p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" name="Google Shape;134;p8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8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8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45" name="Google Shape;145;p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8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7" name="Google Shape;147;p8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8" name="Google Shape;148;p8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9" name="Google Shape;149;p8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0" name="Google Shape;150;p8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1" name="Google Shape;151;p8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52" name="Google Shape;152;p8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2" name="Google Shape;1302;p71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03" name="Google Shape;1303;p7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04" name="Google Shape;1304;p7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7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7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71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0" name="Google Shape;1310;p71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11" name="Google Shape;1311;p71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2" name="Google Shape;1312;p71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5" name="Google Shape;1315;p72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6" name="Google Shape;13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17" name="Google Shape;1317;p72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8" name="Google Shape;1318;p72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9" name="Google Shape;1319;p7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0" name="Google Shape;1320;p7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7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7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72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6" name="Google Shape;1326;p72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27" name="Google Shape;1327;p72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28" name="Google Shape;1328;p72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1" name="Google Shape;1331;p73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2" name="Google Shape;1332;p73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3" name="Google Shape;1333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4" name="Google Shape;133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73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0" name="Google Shape;1340;p73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1" name="Google Shape;1341;p73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42" name="Google Shape;1342;p73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3" name="Google Shape;1343;p73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44" name="Google Shape;1344;p73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7" name="Google Shape;1347;p7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8" name="Google Shape;1348;p7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9" name="Google Shape;1349;p74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0" name="Google Shape;1350;p74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1" name="Google Shape;1351;p74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52" name="Google Shape;1352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53" name="Google Shape;135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6" name="Google Shape;135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74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9" name="Google Shape;1359;p74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0" name="Google Shape;1360;p74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61" name="Google Shape;1361;p74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2" name="Google Shape;1362;p74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63" name="Google Shape;1363;p74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66" name="Google Shape;1366;p7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7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7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6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2" name="Google Shape;1372;p7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3" name="Google Shape;1373;p7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74" name="Google Shape;1374;p76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75" name="Google Shape;1375;p7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7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7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7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1" name="Google Shape;1381;p77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2" name="Google Shape;1382;p77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3" name="Google Shape;1383;p77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4" name="Google Shape;1384;p77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5" name="Google Shape;1385;p77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6" name="Google Shape;1386;p77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7" name="Google Shape;1387;p77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88" name="Google Shape;1388;p77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389" name="Google Shape;1389;p7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p7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1" name="Google Shape;1391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2" name="Google Shape;1392;p7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3" name="Google Shape;1393;p7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4" name="Google Shape;1394;p7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7" name="Google Shape;1397;p7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8" name="Google Shape;1398;p7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9" name="Google Shape;1399;p78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0" name="Google Shape;1400;p78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1" name="Google Shape;1401;p78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2" name="Google Shape;1402;p78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3" name="Google Shape;1403;p78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4" name="Google Shape;1404;p78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5" name="Google Shape;1405;p78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6" name="Google Shape;1406;p78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07" name="Google Shape;1407;p78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08" name="Google Shape;1408;p7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7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1" name="Google Shape;1411;p7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7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13" name="Google Shape;1413;p7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6" name="Google Shape;1416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9" name="Google Shape;1419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0" name="Google Shape;1420;p8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56" name="Google Shape;156;p9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160" name="Google Shape;160;p9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64" name="Google Shape;164;p9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9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6" name="Google Shape;166;p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1" name="Google Shape;171;p9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72" name="Google Shape;172;p9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9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9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9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9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8" name="Google Shape;178;p9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9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0" name="Google Shape;180;p9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9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0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0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0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0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10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10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10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0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3" name="Google Shape;193;p10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0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0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10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10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9" name="Google Shape;199;p10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0" name="Google Shape;200;p10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1" name="Google Shape;201;p10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2" name="Google Shape;202;p10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3" name="Google Shape;203;p10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4" name="Google Shape;204;p10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5" name="Google Shape;205;p10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10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10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2" name="Google Shape;212;p1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0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5" name="Google Shape;215;p10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5030"/>
              <a:t>Analyzing Sicily’s Movement Relative to Eurasian Plate</a:t>
            </a:r>
            <a:endParaRPr sz="5030"/>
          </a:p>
        </p:txBody>
      </p:sp>
      <p:sp>
        <p:nvSpPr>
          <p:cNvPr id="1427" name="Google Shape;1427;p82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GEOL 4002 - Jordyn Fulton - Spring 2026</a:t>
            </a:r>
            <a:endParaRPr/>
          </a:p>
        </p:txBody>
      </p:sp>
      <p:sp>
        <p:nvSpPr>
          <p:cNvPr id="1428" name="Google Shape;1428;p8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Q1/Month</a:t>
            </a:r>
            <a:endParaRPr/>
          </a:p>
        </p:txBody>
      </p:sp>
      <p:sp>
        <p:nvSpPr>
          <p:cNvPr id="1429" name="Google Shape;1429;p8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Year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" name="Google Shape;1434;p8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8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83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83"/>
          <p:cNvCxnSpPr/>
          <p:nvPr/>
        </p:nvCxnSpPr>
        <p:spPr>
          <a:xfrm rot="10800000">
            <a:off x="520925" y="841725"/>
            <a:ext cx="624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83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39" name="Google Shape;1439;p83"/>
          <p:cNvSpPr txBox="1"/>
          <p:nvPr>
            <p:ph idx="4" type="body"/>
          </p:nvPr>
        </p:nvSpPr>
        <p:spPr>
          <a:xfrm>
            <a:off x="779925" y="1484200"/>
            <a:ext cx="38397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The goal of this project was to plot Sicily’s direction of motion over the course of six years to see how the African plate is 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interacting with the Eurasian in this region.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	Because of Sicily’s location in between a converging plate boundary, I expected the data to show a 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general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 movement in the 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north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-west direction.</a:t>
            </a:r>
            <a:endParaRPr b="1"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	I chose to analyze the change in positions of nine stations along the perimeter of Sicily from 2010 to 2026 to </a:t>
            </a:r>
            <a:r>
              <a:rPr b="1" lang="en" sz="1200">
                <a:latin typeface="Gowun Batang"/>
                <a:ea typeface="Gowun Batang"/>
                <a:cs typeface="Gowun Batang"/>
                <a:sym typeface="Gowun Batang"/>
              </a:rPr>
              <a:t>calculate the velocity.</a:t>
            </a:r>
            <a:endParaRPr b="1" sz="12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40" name="Google Shape;1440;p83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/>
              <a:t>Add a short headline about your growth</a:t>
            </a:r>
            <a:endParaRPr/>
          </a:p>
        </p:txBody>
      </p:sp>
      <p:pic>
        <p:nvPicPr>
          <p:cNvPr id="1441" name="Google Shape;14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397" y="615225"/>
            <a:ext cx="3085399" cy="37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83"/>
          <p:cNvSpPr/>
          <p:nvPr/>
        </p:nvSpPr>
        <p:spPr>
          <a:xfrm>
            <a:off x="692575" y="984750"/>
            <a:ext cx="1969500" cy="3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34" y="978688"/>
            <a:ext cx="4929680" cy="31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84"/>
          <p:cNvSpPr txBox="1"/>
          <p:nvPr/>
        </p:nvSpPr>
        <p:spPr>
          <a:xfrm>
            <a:off x="129850" y="4683125"/>
            <a:ext cx="62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9" name="Google Shape;1449;p84"/>
          <p:cNvSpPr txBox="1"/>
          <p:nvPr>
            <p:ph idx="15" type="title"/>
          </p:nvPr>
        </p:nvSpPr>
        <p:spPr>
          <a:xfrm flipH="1">
            <a:off x="553750" y="290425"/>
            <a:ext cx="6248700" cy="506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Map of Stations Displacement Velocity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4" name="Google Shape;1454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5" name="Google Shape;14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88" y="640925"/>
            <a:ext cx="3866298" cy="25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963" y="1946112"/>
            <a:ext cx="3997624" cy="259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85"/>
          <p:cNvSpPr txBox="1"/>
          <p:nvPr/>
        </p:nvSpPr>
        <p:spPr>
          <a:xfrm>
            <a:off x="613700" y="3716975"/>
            <a:ext cx="400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From these graphs, Sicily’s direction of movement can be described as moving north while experiencing frequent episodic tremors.</a:t>
            </a:r>
            <a:endParaRPr b="1" sz="1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58" name="Google Shape;1458;p85"/>
          <p:cNvSpPr txBox="1"/>
          <p:nvPr/>
        </p:nvSpPr>
        <p:spPr>
          <a:xfrm>
            <a:off x="4619613" y="457200"/>
            <a:ext cx="40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The change in northing and eastings over time provide a cumulative graphical view of the islands’ movement. </a:t>
            </a:r>
            <a:endParaRPr b="1" sz="1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6"/>
          <p:cNvSpPr txBox="1"/>
          <p:nvPr>
            <p:ph idx="15" type="title"/>
          </p:nvPr>
        </p:nvSpPr>
        <p:spPr>
          <a:xfrm flipH="1">
            <a:off x="1971425" y="227067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